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18" r:id="rId2"/>
    <p:sldId id="345" r:id="rId3"/>
    <p:sldId id="368" r:id="rId4"/>
    <p:sldId id="319" r:id="rId5"/>
    <p:sldId id="320" r:id="rId6"/>
    <p:sldId id="351" r:id="rId7"/>
    <p:sldId id="352" r:id="rId8"/>
    <p:sldId id="350" r:id="rId9"/>
    <p:sldId id="328" r:id="rId10"/>
    <p:sldId id="333" r:id="rId11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741348"/>
    <a:srgbClr val="FFFFFF"/>
    <a:srgbClr val="77D1DC"/>
    <a:srgbClr val="313131"/>
    <a:srgbClr val="505050"/>
    <a:srgbClr val="1BB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097" autoAdjust="0"/>
    <p:restoredTop sz="99291" autoAdjust="0"/>
  </p:normalViewPr>
  <p:slideViewPr>
    <p:cSldViewPr>
      <p:cViewPr>
        <p:scale>
          <a:sx n="125" d="100"/>
          <a:sy n="125" d="100"/>
        </p:scale>
        <p:origin x="-186" y="24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4C71CF6-0B07-93F9-7BEF-702F200DBE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247F45-E009-61A5-7FCC-2168FC0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" charset="0"/>
              </a:defRPr>
            </a:lvl1pPr>
          </a:lstStyle>
          <a:p>
            <a:pPr>
              <a:defRPr/>
            </a:pPr>
            <a:fld id="{5FF03FCA-A12D-47F4-8B2E-167740B7123A}" type="datetimeFigureOut">
              <a:rPr lang="fr-FR"/>
              <a:pPr>
                <a:defRPr/>
              </a:pPr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7E4E2B-1DA5-7191-D005-C6922AE3DF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CF72D0-CC44-59C3-F5C5-503190235B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4B261F22-BAE8-4696-918B-36F48FFFBC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E334AB-7C79-7099-CF65-AC4404AF48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558BFF-01D4-C61B-0979-A85BB2D24F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E58F304-BAB9-A45F-B674-8FB8706F8F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DB6EF6-E6C3-AD92-71B7-6769AA7773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E8EDD7-43EE-9FCE-D4A5-9CECD09798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FEF598-94D0-D22C-2740-4D9DD99D0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7B133EB8-E078-4E21-A3B5-B6FBD8C1D63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62D2AD81-FD61-0F0F-8B74-AB12DD9226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>
            <a:extLst>
              <a:ext uri="{FF2B5EF4-FFF2-40B4-BE49-F238E27FC236}">
                <a16:creationId xmlns:a16="http://schemas.microsoft.com/office/drawing/2014/main" id="{236FDEA8-70BD-B30E-D076-5895FA22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C8DBC603-DABA-C552-CCC0-D758E22C58C7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15D32413-5CA3-4A57-B711-13BF5514075A}" type="slidenum">
              <a:rPr lang="fr-FR" altLang="fr-FR" sz="1200"/>
              <a:pPr algn="r"/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2D5E242D-811D-E9A4-5B1C-6EA9216BA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1DD5C85C-B3D9-9B28-9FF4-1BB5017D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8E588FD0-A3A7-FA80-0D80-FAD48DB01FE0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666EC94-F459-4BD7-BB88-4AEF66FBB1E6}" type="slidenum">
              <a:rPr lang="fr-FR" altLang="fr-FR" sz="1200"/>
              <a:pPr algn="r"/>
              <a:t>10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2DD52570-4FEE-64C5-60DC-C826EA3667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>
            <a:extLst>
              <a:ext uri="{FF2B5EF4-FFF2-40B4-BE49-F238E27FC236}">
                <a16:creationId xmlns:a16="http://schemas.microsoft.com/office/drawing/2014/main" id="{BE67FB34-21BB-DDD6-3496-7DD961F9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090AFA98-F665-CE61-3874-35FCD083B2A3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88F3066A-EDBB-40D3-9717-0BD18A3432EE}" type="slidenum">
              <a:rPr lang="fr-FR" altLang="fr-FR" sz="1200"/>
              <a:pPr algn="r"/>
              <a:t>2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51A2111F-DB00-B368-39E5-B222ECDCD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191A9786-A447-F94B-1ECF-30F6AAB4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4B4636AA-8C69-9D0C-E40D-D9A8FD10D383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9C07F168-4FB5-48CC-BEFF-CBC9E28FEFE9}" type="slidenum">
              <a:rPr lang="fr-FR" altLang="fr-FR" sz="1200"/>
              <a:pPr algn="r"/>
              <a:t>3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0898E7D8-1C4B-EDE3-26B3-E5F4694A0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>
            <a:extLst>
              <a:ext uri="{FF2B5EF4-FFF2-40B4-BE49-F238E27FC236}">
                <a16:creationId xmlns:a16="http://schemas.microsoft.com/office/drawing/2014/main" id="{EEC3CDC7-18F6-1F33-BF3F-28A4445C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195746C8-68A2-3ED1-14B5-A767A18F870D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870EBEAA-8E34-4F14-9791-31C6E6555FDE}" type="slidenum">
              <a:rPr lang="fr-FR" altLang="fr-FR" sz="1200"/>
              <a:pPr algn="r"/>
              <a:t>4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D6343337-061F-1E51-BA35-F32BECA2A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DD84036D-AC76-3071-9DFC-2D27C70F9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1B977671-EA68-C578-E956-524483B99AC0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5D494F48-255F-4280-8D5A-B73862CAD3E6}" type="slidenum">
              <a:rPr lang="fr-FR" altLang="fr-FR" sz="1200"/>
              <a:pPr algn="r"/>
              <a:t>5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C5A59724-29CC-9AF6-8C55-8C878D3BE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85483190-1AB9-2801-73CC-A64D2CF4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56010C8D-4C3E-4AD9-AEE4-76134EB081E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1EB4864-4C35-4C1C-A99E-75261DED02B7}" type="slidenum">
              <a:rPr lang="fr-FR" altLang="fr-FR" sz="1200"/>
              <a:pPr algn="r"/>
              <a:t>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C316DADE-0907-86FD-0893-13C39BD48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B4E50FDF-0915-A1ED-B8B8-148298A50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1F07D3B9-D5CC-D586-0512-DEFE88DAEA5A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BB303069-30B5-41CB-9C50-2C1B2B79D224}" type="slidenum">
              <a:rPr lang="fr-FR" altLang="fr-FR" sz="1200"/>
              <a:pPr algn="r"/>
              <a:t>7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id="{71EE0938-8A44-B901-500B-29F649119C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>
            <a:extLst>
              <a:ext uri="{FF2B5EF4-FFF2-40B4-BE49-F238E27FC236}">
                <a16:creationId xmlns:a16="http://schemas.microsoft.com/office/drawing/2014/main" id="{1D39C25A-A11B-206B-2EE0-90D14039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id="{20334529-E4EB-1D33-876A-BACCB8A15FAE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54DC9E0A-ED28-4749-88DD-9EE2C8B5571D}" type="slidenum">
              <a:rPr lang="fr-FR" altLang="fr-FR" sz="1200"/>
              <a:pPr algn="r"/>
              <a:t>8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69D19015-6551-85E5-DB12-C20756B7B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>
            <a:extLst>
              <a:ext uri="{FF2B5EF4-FFF2-40B4-BE49-F238E27FC236}">
                <a16:creationId xmlns:a16="http://schemas.microsoft.com/office/drawing/2014/main" id="{EA100394-05EC-0187-89C8-E86EDF5A5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9E6C5905-70CC-5F0D-4AE9-E33FA72F272C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 anchor="b"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6CDE3DB1-078A-4590-8C43-8B39DFBBDAEC}" type="slidenum">
              <a:rPr lang="fr-FR" altLang="fr-FR" sz="1200"/>
              <a:pPr algn="r"/>
              <a:t>9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B296A1-D1C4-8E7C-D4E4-0A01B1DD8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3EA476-60AC-D797-54F3-28FE3CA6B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401EF-C009-C360-BFC3-668D616C6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95B4-F09C-44F0-8FAD-171640EB128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7526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C51B9-2F49-5D52-8860-9A0F96EA9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E3663-7944-A466-2BA7-7CE596333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03C76E-3F2D-511F-5775-1D89C32DE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0A0E5-D36B-4B3B-B6BF-4C0C9E5F406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119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B4C1A-F3BD-353A-A441-8C277A52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D4ACC-9633-888F-CDC1-55138E122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A42BC-9773-5E66-D89C-5129BC530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3B9A5-7353-4C7C-B175-EFB41D89A56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8875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01276-BA77-00D7-EF9A-BB465ACA8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88744-DFD2-977E-422B-9BA14BA6E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74D35C-C155-2B6B-CE35-A0AD326DB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977AA-CC0E-475E-BF90-9A7BDF0DBC0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703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D9884-9D2A-A75E-376C-253AE7150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1CE8DD-1941-9730-7DE6-CE0A4660A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B075C-28A3-5504-DB15-43A82100A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31578-2823-4F77-B733-DA0EAC620AA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225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18B25-4BEB-B73F-5291-82464521B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D442B-856D-033A-D6A0-6BEB4350D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D0EEF-545B-D935-2245-EF958B256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18167-2470-4BA7-BD8E-927DD18D509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57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F47857-1947-19FB-899C-5BD5CB9B5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33C9B4-1291-62F6-80E2-438D4F46E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6277D6-1DEC-8A59-AF50-85C6C183E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EECF5-2633-4955-9FC6-EC57FF9F170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651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BDAC3E-18CE-9A99-AF5D-BC9373522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FE2BCF-E3B8-124D-F2A8-0622118BC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4F91EE-501D-B0CF-0115-A3B44EFF0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EECA1-D3B4-4685-A06E-E75D12F2C4F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896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9B3E74-158F-C7C1-EF37-2E0E47BDC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E9D4C2-EFE7-5760-B745-1C0DF7218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08E65E-CCB3-D484-268B-3BC564E66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B44F7-9F7F-4210-953B-E265216687D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193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89D47-3925-B8FC-37D6-18AEEEC4C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F2EE4-B89F-FB52-A5E4-9762C6C8C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8E9A2D-9B7A-F87A-3938-4BE8FEE6F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80476-5F9C-467A-A027-224A53B4345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7231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10615-1B70-7F7D-6F83-A26695705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E98D9-975E-8B2A-568A-BFE9A14BE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317CC4-0D4A-9322-57FA-A581774ED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CAD1-0C71-4CCF-88A7-9E29E68661B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13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9BA4CC-05DF-B845-215D-2A595C6B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F86ABA-1839-57A6-9D95-E72C5F486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D41F93E-114E-7B64-D044-85366BC199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72576E3C-8DB2-7F10-F9EF-3290963EE3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6EFEE51-20C9-B50C-88A0-CAD3C6D997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4D679E-8590-4A88-92F6-EEDB823BB2A3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10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17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16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11.gif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11.gif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11.gif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mme-groupes.com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ites-de-france-somme.com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clevacances-somme.com/" TargetMode="External"/><Relationship Id="rId1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14">
            <a:extLst>
              <a:ext uri="{FF2B5EF4-FFF2-40B4-BE49-F238E27FC236}">
                <a16:creationId xmlns:a16="http://schemas.microsoft.com/office/drawing/2014/main" id="{CB7E4726-D59C-4362-F8AD-DB6111C6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69834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fr-FR" sz="4400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Assemblée Générale</a:t>
            </a:r>
          </a:p>
          <a:p>
            <a:pPr algn="ctr">
              <a:defRPr/>
            </a:pPr>
            <a:r>
              <a:rPr lang="fr-FR" sz="4400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Lundi 19 avril 2010</a:t>
            </a:r>
            <a:r>
              <a:rPr lang="fr-FR" dirty="0">
                <a:latin typeface="Times" charset="0"/>
              </a:rPr>
              <a:t> </a:t>
            </a:r>
            <a:endParaRPr lang="fr-FR" sz="40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</p:txBody>
      </p:sp>
      <p:sp>
        <p:nvSpPr>
          <p:cNvPr id="2052" name="AutoShape 22">
            <a:extLst>
              <a:ext uri="{FF2B5EF4-FFF2-40B4-BE49-F238E27FC236}">
                <a16:creationId xmlns:a16="http://schemas.microsoft.com/office/drawing/2014/main" id="{5681F898-75AF-E336-6323-73A3575D9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2053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8D8B90F3-A4F3-7F98-156C-917127A3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96682A69-FFF8-8A30-B35B-4171F469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A6854606-9E31-EB6B-87F8-A96219BF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51AA1F5F-C23E-F5D8-1676-3377747F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56522A62-4C95-223D-58B4-4C8AF6CC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29">
            <a:extLst>
              <a:ext uri="{FF2B5EF4-FFF2-40B4-BE49-F238E27FC236}">
                <a16:creationId xmlns:a16="http://schemas.microsoft.com/office/drawing/2014/main" id="{A43CEFB7-EDBD-6200-93DF-C1DE4CDA8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2059" name="Text Box 4">
            <a:extLst>
              <a:ext uri="{FF2B5EF4-FFF2-40B4-BE49-F238E27FC236}">
                <a16:creationId xmlns:a16="http://schemas.microsoft.com/office/drawing/2014/main" id="{16350B74-E342-94D2-804E-921F0ADA9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2060" name="Text Box 4">
            <a:extLst>
              <a:ext uri="{FF2B5EF4-FFF2-40B4-BE49-F238E27FC236}">
                <a16:creationId xmlns:a16="http://schemas.microsoft.com/office/drawing/2014/main" id="{18FB0CA0-CD00-F00C-1531-48F9B1F0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61" name="Text Box 4">
            <a:extLst>
              <a:ext uri="{FF2B5EF4-FFF2-40B4-BE49-F238E27FC236}">
                <a16:creationId xmlns:a16="http://schemas.microsoft.com/office/drawing/2014/main" id="{502D79E9-DF6D-0B6E-EDCD-4A826073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 dirty="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 dirty="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 dirty="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 dirty="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 dirty="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 dirty="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 dirty="0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62" name="Picture 14" descr="Les hortillonnages CDT somme">
            <a:extLst>
              <a:ext uri="{FF2B5EF4-FFF2-40B4-BE49-F238E27FC236}">
                <a16:creationId xmlns:a16="http://schemas.microsoft.com/office/drawing/2014/main" id="{252C7E20-BDF0-5AE1-8794-3DB1796A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LeHourdel_obsphoques_aout05_DM">
            <a:extLst>
              <a:ext uri="{FF2B5EF4-FFF2-40B4-BE49-F238E27FC236}">
                <a16:creationId xmlns:a16="http://schemas.microsoft.com/office/drawing/2014/main" id="{DC672FF2-6975-445A-7BCD-7DEF5E42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IMG_0117">
            <a:extLst>
              <a:ext uri="{FF2B5EF4-FFF2-40B4-BE49-F238E27FC236}">
                <a16:creationId xmlns:a16="http://schemas.microsoft.com/office/drawing/2014/main" id="{2A834448-A82C-7A43-C010-4D86326A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estination groupe">
            <a:extLst>
              <a:ext uri="{FF2B5EF4-FFF2-40B4-BE49-F238E27FC236}">
                <a16:creationId xmlns:a16="http://schemas.microsoft.com/office/drawing/2014/main" id="{5D944339-B1E4-84E3-332B-0CC67A9E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6475"/>
            <a:ext cx="18716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2007">
            <a:extLst>
              <a:ext uri="{FF2B5EF4-FFF2-40B4-BE49-F238E27FC236}">
                <a16:creationId xmlns:a16="http://schemas.microsoft.com/office/drawing/2014/main" id="{BCE4C093-532C-F067-252F-F247FA0E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8572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A633DDE-8669-6E63-3D62-7B8C877D8E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4">
            <a:extLst>
              <a:ext uri="{FF2B5EF4-FFF2-40B4-BE49-F238E27FC236}">
                <a16:creationId xmlns:a16="http://schemas.microsoft.com/office/drawing/2014/main" id="{1F32B14C-6A17-0253-EFF4-D0F4D9B13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AutoShape 22">
            <a:extLst>
              <a:ext uri="{FF2B5EF4-FFF2-40B4-BE49-F238E27FC236}">
                <a16:creationId xmlns:a16="http://schemas.microsoft.com/office/drawing/2014/main" id="{73473173-AE1D-6902-D520-D6DA137E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1269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6F52E5BC-1346-0C9A-7315-34078B42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CB1CD3FB-E21D-6AE6-4C0E-F5342EFA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138302DD-995C-6906-FDE5-E6C2DE20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D839C84B-4ECF-EBEA-9037-D7069073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8F570D38-8E07-F218-E993-99A9F7B4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29">
            <a:extLst>
              <a:ext uri="{FF2B5EF4-FFF2-40B4-BE49-F238E27FC236}">
                <a16:creationId xmlns:a16="http://schemas.microsoft.com/office/drawing/2014/main" id="{C1763714-1145-7891-3256-A90F3A6D0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11275" name="Text Box 4">
            <a:extLst>
              <a:ext uri="{FF2B5EF4-FFF2-40B4-BE49-F238E27FC236}">
                <a16:creationId xmlns:a16="http://schemas.microsoft.com/office/drawing/2014/main" id="{34F3FA36-65A8-4EDD-F244-A987B4A6E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11276" name="Text Box 4">
            <a:extLst>
              <a:ext uri="{FF2B5EF4-FFF2-40B4-BE49-F238E27FC236}">
                <a16:creationId xmlns:a16="http://schemas.microsoft.com/office/drawing/2014/main" id="{73EA3508-BA77-0097-C4ED-8E651019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Plan d’action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7" name="Text Box 4">
            <a:extLst>
              <a:ext uri="{FF2B5EF4-FFF2-40B4-BE49-F238E27FC236}">
                <a16:creationId xmlns:a16="http://schemas.microsoft.com/office/drawing/2014/main" id="{4D22DAFC-B065-CF63-2447-256DBD57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278" name="Picture 14" descr="Les hortillonnages CDT somme">
            <a:extLst>
              <a:ext uri="{FF2B5EF4-FFF2-40B4-BE49-F238E27FC236}">
                <a16:creationId xmlns:a16="http://schemas.microsoft.com/office/drawing/2014/main" id="{DC77915E-9AF0-5AFA-025A-7FF09DA0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LeHourdel_obsphoques_aout05_DM">
            <a:extLst>
              <a:ext uri="{FF2B5EF4-FFF2-40B4-BE49-F238E27FC236}">
                <a16:creationId xmlns:a16="http://schemas.microsoft.com/office/drawing/2014/main" id="{50B09CC0-79D8-563E-8699-12BE8577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IMG_0117">
            <a:extLst>
              <a:ext uri="{FF2B5EF4-FFF2-40B4-BE49-F238E27FC236}">
                <a16:creationId xmlns:a16="http://schemas.microsoft.com/office/drawing/2014/main" id="{E6812406-28F8-ED4A-28BC-FD897ECE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17">
            <a:extLst>
              <a:ext uri="{FF2B5EF4-FFF2-40B4-BE49-F238E27FC236}">
                <a16:creationId xmlns:a16="http://schemas.microsoft.com/office/drawing/2014/main" id="{DD783764-14F7-5F0D-AF18-8C924BC1A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0438"/>
            <a:ext cx="73453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fr-FR" sz="1400" b="1"/>
              <a:t> Participation à l’action du Relais des Gîtes</a:t>
            </a:r>
            <a:r>
              <a:rPr lang="fr-FR" altLang="fr-FR" sz="1400"/>
              <a:t> </a:t>
            </a:r>
            <a:r>
              <a:rPr lang="fr-FR" altLang="fr-FR" sz="1400" b="1">
                <a:solidFill>
                  <a:srgbClr val="1D6B6D"/>
                </a:solidFill>
              </a:rPr>
              <a:t>sur le développement et la qualification de l’offre informer le Relais sur les évolutions du marché : attentes clientèles identifiées, modes de consommation et de réservation, concurrence</a:t>
            </a:r>
          </a:p>
          <a:p>
            <a:pPr eaLnBrk="1" hangingPunct="1"/>
            <a:endParaRPr lang="fr-FR" altLang="fr-FR" sz="1400" b="1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fr-FR" altLang="fr-FR" sz="1400" b="1"/>
              <a:t> Mutualiser des actions au niveau régional</a:t>
            </a:r>
          </a:p>
          <a:p>
            <a:pPr eaLnBrk="1" hangingPunct="1"/>
            <a:r>
              <a:rPr lang="fr-FR" altLang="fr-FR" sz="1400" b="1">
                <a:solidFill>
                  <a:srgbClr val="1D6B6D"/>
                </a:solidFill>
              </a:rPr>
              <a:t>promotion commune, place de marché</a:t>
            </a:r>
          </a:p>
          <a:p>
            <a:pPr eaLnBrk="1" hangingPunct="1"/>
            <a:endParaRPr lang="fr-FR" altLang="fr-FR" sz="1400" b="1">
              <a:solidFill>
                <a:srgbClr val="1D6B6D"/>
              </a:solidFill>
              <a:latin typeface="Arial" panose="020B0604020202020204" pitchFamily="34" charset="0"/>
            </a:endParaRPr>
          </a:p>
        </p:txBody>
      </p:sp>
      <p:sp>
        <p:nvSpPr>
          <p:cNvPr id="188434" name="Rectangle 18">
            <a:extLst>
              <a:ext uri="{FF2B5EF4-FFF2-40B4-BE49-F238E27FC236}">
                <a16:creationId xmlns:a16="http://schemas.microsoft.com/office/drawing/2014/main" id="{F340822A-D57C-860E-4794-D711AD05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989138"/>
            <a:ext cx="515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u="sng">
                <a:solidFill>
                  <a:srgbClr val="880C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Plan d’actions 2010 – Produits locatifs</a:t>
            </a:r>
          </a:p>
        </p:txBody>
      </p:sp>
      <p:sp>
        <p:nvSpPr>
          <p:cNvPr id="11283" name="Rectangle 19">
            <a:extLst>
              <a:ext uri="{FF2B5EF4-FFF2-40B4-BE49-F238E27FC236}">
                <a16:creationId xmlns:a16="http://schemas.microsoft.com/office/drawing/2014/main" id="{BEC00AF1-CC31-FC43-03AC-30551E46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81300"/>
            <a:ext cx="7313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1400" b="1"/>
              <a:t> Maintenir la collaboration avec les</a:t>
            </a:r>
            <a:r>
              <a:rPr lang="fr-FR" altLang="fr-FR" sz="1400"/>
              <a:t> </a:t>
            </a:r>
            <a:r>
              <a:rPr lang="fr-FR" altLang="fr-FR" sz="1400" b="1"/>
              <a:t>agences étrangères</a:t>
            </a:r>
            <a:r>
              <a:rPr lang="fr-FR" altLang="fr-FR" sz="1400"/>
              <a:t> </a:t>
            </a:r>
            <a:r>
              <a:rPr lang="fr-FR" altLang="fr-FR" sz="1400" b="1">
                <a:solidFill>
                  <a:srgbClr val="1D6B6D"/>
                </a:solidFill>
              </a:rPr>
              <a:t>sur les marchés britannique et néerlandais</a:t>
            </a:r>
          </a:p>
        </p:txBody>
      </p:sp>
      <p:pic>
        <p:nvPicPr>
          <p:cNvPr id="11284" name="Picture 20" descr="logocle">
            <a:extLst>
              <a:ext uri="{FF2B5EF4-FFF2-40B4-BE49-F238E27FC236}">
                <a16:creationId xmlns:a16="http://schemas.microsoft.com/office/drawing/2014/main" id="{C14B5C70-8384-A70C-286C-57FDD5CB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73688"/>
            <a:ext cx="15843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2" descr="nouvlogogdf">
            <a:extLst>
              <a:ext uri="{FF2B5EF4-FFF2-40B4-BE49-F238E27FC236}">
                <a16:creationId xmlns:a16="http://schemas.microsoft.com/office/drawing/2014/main" id="{92E8C448-7FC0-FCD7-EBD6-E73C1BC0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00663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19" descr="destination groupe ">
            <a:extLst>
              <a:ext uri="{FF2B5EF4-FFF2-40B4-BE49-F238E27FC236}">
                <a16:creationId xmlns:a16="http://schemas.microsoft.com/office/drawing/2014/main" id="{3CBEAA50-FD1F-EC45-9A82-B6DCAE51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429250"/>
            <a:ext cx="1655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8AE0447-F96F-4630-9A9D-3257F034DD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>
            <a:extLst>
              <a:ext uri="{FF2B5EF4-FFF2-40B4-BE49-F238E27FC236}">
                <a16:creationId xmlns:a16="http://schemas.microsoft.com/office/drawing/2014/main" id="{CF7E5A60-2C80-33AA-C2D3-689A3FB1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3076" name="AutoShape 22">
            <a:extLst>
              <a:ext uri="{FF2B5EF4-FFF2-40B4-BE49-F238E27FC236}">
                <a16:creationId xmlns:a16="http://schemas.microsoft.com/office/drawing/2014/main" id="{6D06CDEC-B530-584B-F40E-3F3BEBD7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3077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6D871210-3F78-0405-8F8E-E184CDDB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9AF97013-76C2-957F-D642-587832F5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9334D425-9ECC-C00C-0181-577234D3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82D32A17-EB8A-DEE0-1D50-FB376240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CFCE9C89-A73C-BE47-1B6F-6CAA740F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AutoShape 29">
            <a:extLst>
              <a:ext uri="{FF2B5EF4-FFF2-40B4-BE49-F238E27FC236}">
                <a16:creationId xmlns:a16="http://schemas.microsoft.com/office/drawing/2014/main" id="{602D3B62-4D83-AE1C-B261-783E3C90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3083" name="Text Box 4">
            <a:extLst>
              <a:ext uri="{FF2B5EF4-FFF2-40B4-BE49-F238E27FC236}">
                <a16:creationId xmlns:a16="http://schemas.microsoft.com/office/drawing/2014/main" id="{45C6D81C-974D-EA3D-53BD-1874C8B5D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3084" name="Text Box 4">
            <a:extLst>
              <a:ext uri="{FF2B5EF4-FFF2-40B4-BE49-F238E27FC236}">
                <a16:creationId xmlns:a16="http://schemas.microsoft.com/office/drawing/2014/main" id="{2EEA70D9-5255-C43E-5533-A07C7B50D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85" name="Text Box 4">
            <a:extLst>
              <a:ext uri="{FF2B5EF4-FFF2-40B4-BE49-F238E27FC236}">
                <a16:creationId xmlns:a16="http://schemas.microsoft.com/office/drawing/2014/main" id="{1822348C-B745-8E43-6F77-588EF662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086" name="Picture 14" descr="Les hortillonnages CDT somme">
            <a:extLst>
              <a:ext uri="{FF2B5EF4-FFF2-40B4-BE49-F238E27FC236}">
                <a16:creationId xmlns:a16="http://schemas.microsoft.com/office/drawing/2014/main" id="{4DC145BD-9EBC-CED8-FF3E-E21A2D64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LeHourdel_obsphoques_aout05_DM">
            <a:extLst>
              <a:ext uri="{FF2B5EF4-FFF2-40B4-BE49-F238E27FC236}">
                <a16:creationId xmlns:a16="http://schemas.microsoft.com/office/drawing/2014/main" id="{CB7E52D9-5F4D-915F-EC95-F6918390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IMG_0117">
            <a:extLst>
              <a:ext uri="{FF2B5EF4-FFF2-40B4-BE49-F238E27FC236}">
                <a16:creationId xmlns:a16="http://schemas.microsoft.com/office/drawing/2014/main" id="{EBA1E90D-E80B-3CB4-723E-AD7211FF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>
            <a:extLst>
              <a:ext uri="{FF2B5EF4-FFF2-40B4-BE49-F238E27FC236}">
                <a16:creationId xmlns:a16="http://schemas.microsoft.com/office/drawing/2014/main" id="{FC15055A-8021-8215-1A96-9CCA85A1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2287588"/>
            <a:ext cx="70834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27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i="1"/>
              <a:t>	</a:t>
            </a:r>
            <a:r>
              <a:rPr lang="fr-FR" altLang="fr-FR" b="1"/>
              <a:t>	       </a:t>
            </a:r>
            <a:endParaRPr lang="fr-FR" altLang="fr-FR" b="1">
              <a:solidFill>
                <a:srgbClr val="008080"/>
              </a:solidFill>
            </a:endParaRPr>
          </a:p>
          <a:p>
            <a:r>
              <a:rPr lang="fr-FR" altLang="fr-FR" b="1">
                <a:solidFill>
                  <a:srgbClr val="008080"/>
                </a:solidFill>
              </a:rPr>
              <a:t>- Présentation Bilan 2009</a:t>
            </a:r>
          </a:p>
          <a:p>
            <a:r>
              <a:rPr lang="fr-FR" altLang="fr-FR">
                <a:solidFill>
                  <a:srgbClr val="008080"/>
                </a:solidFill>
              </a:rPr>
              <a:t>- </a:t>
            </a:r>
            <a:r>
              <a:rPr lang="fr-FR" altLang="fr-FR" b="1">
                <a:solidFill>
                  <a:srgbClr val="008080"/>
                </a:solidFill>
              </a:rPr>
              <a:t>Comparaison de notre SLA</a:t>
            </a:r>
          </a:p>
          <a:p>
            <a:r>
              <a:rPr lang="fr-FR" altLang="fr-FR" b="1">
                <a:solidFill>
                  <a:srgbClr val="008080"/>
                </a:solidFill>
              </a:rPr>
              <a:t>- Plan d’actions 2010</a:t>
            </a:r>
          </a:p>
          <a:p>
            <a:r>
              <a:rPr lang="fr-FR" altLang="fr-FR" b="1">
                <a:solidFill>
                  <a:srgbClr val="008080"/>
                </a:solidFill>
              </a:rPr>
              <a:t>- Fusion SLA/CDT</a:t>
            </a:r>
          </a:p>
          <a:p>
            <a:r>
              <a:rPr lang="fr-FR" altLang="fr-FR" b="1">
                <a:solidFill>
                  <a:srgbClr val="008080"/>
                </a:solidFill>
              </a:rPr>
              <a:t>- Elections</a:t>
            </a:r>
          </a:p>
          <a:p>
            <a:r>
              <a:rPr lang="fr-FR" altLang="fr-FR" b="1">
                <a:solidFill>
                  <a:srgbClr val="008080"/>
                </a:solidFill>
              </a:rPr>
              <a:t>- Présentation Budget 2009 &amp; 2010</a:t>
            </a:r>
          </a:p>
          <a:p>
            <a:r>
              <a:rPr lang="fr-FR" altLang="fr-FR">
                <a:solidFill>
                  <a:srgbClr val="008080"/>
                </a:solidFill>
              </a:rPr>
              <a:t>-</a:t>
            </a:r>
            <a:r>
              <a:rPr lang="fr-FR" altLang="fr-FR" b="1">
                <a:solidFill>
                  <a:srgbClr val="008080"/>
                </a:solidFill>
              </a:rPr>
              <a:t> Questions diverses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EBC581-982C-5168-9453-47171C3F57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2">
            <a:extLst>
              <a:ext uri="{FF2B5EF4-FFF2-40B4-BE49-F238E27FC236}">
                <a16:creationId xmlns:a16="http://schemas.microsoft.com/office/drawing/2014/main" id="{56F7B026-8584-0DDB-558F-77E43620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4101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A8177FCC-735D-B5D2-8862-98E6E196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C99159A3-1551-CBAB-2367-A83B9E76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2583DF8E-2B52-958A-D2F4-E40F0E70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72207ECE-AEC5-E031-7434-C673E082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80DA1A80-70DD-F2B1-9739-F72F4329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29">
            <a:extLst>
              <a:ext uri="{FF2B5EF4-FFF2-40B4-BE49-F238E27FC236}">
                <a16:creationId xmlns:a16="http://schemas.microsoft.com/office/drawing/2014/main" id="{1E0523A7-E505-85F4-9877-8B4215978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4107" name="Text Box 4">
            <a:extLst>
              <a:ext uri="{FF2B5EF4-FFF2-40B4-BE49-F238E27FC236}">
                <a16:creationId xmlns:a16="http://schemas.microsoft.com/office/drawing/2014/main" id="{9C6E6055-5A2A-0337-02B2-1A3FBA50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4108" name="Text Box 4">
            <a:extLst>
              <a:ext uri="{FF2B5EF4-FFF2-40B4-BE49-F238E27FC236}">
                <a16:creationId xmlns:a16="http://schemas.microsoft.com/office/drawing/2014/main" id="{102874B9-01C9-BF14-92C9-6D0158B0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9" name="Text Box 4">
            <a:extLst>
              <a:ext uri="{FF2B5EF4-FFF2-40B4-BE49-F238E27FC236}">
                <a16:creationId xmlns:a16="http://schemas.microsoft.com/office/drawing/2014/main" id="{46CD3052-ED7F-4C54-9956-EEB95E7D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110" name="Picture 14" descr="Les hortillonnages CDT somme">
            <a:extLst>
              <a:ext uri="{FF2B5EF4-FFF2-40B4-BE49-F238E27FC236}">
                <a16:creationId xmlns:a16="http://schemas.microsoft.com/office/drawing/2014/main" id="{6B8A2F93-1539-0FD9-F741-1AE9BA91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LeHourdel_obsphoques_aout05_DM">
            <a:extLst>
              <a:ext uri="{FF2B5EF4-FFF2-40B4-BE49-F238E27FC236}">
                <a16:creationId xmlns:a16="http://schemas.microsoft.com/office/drawing/2014/main" id="{DD1F5CDC-2E79-ACDE-5B16-9B7A53C5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IMG_0117">
            <a:extLst>
              <a:ext uri="{FF2B5EF4-FFF2-40B4-BE49-F238E27FC236}">
                <a16:creationId xmlns:a16="http://schemas.microsoft.com/office/drawing/2014/main" id="{F132A06E-4C4D-9BED-3543-10098659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9">
            <a:extLst>
              <a:ext uri="{FF2B5EF4-FFF2-40B4-BE49-F238E27FC236}">
                <a16:creationId xmlns:a16="http://schemas.microsoft.com/office/drawing/2014/main" id="{08197F9A-2F8F-48C2-C666-B97D1506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916113"/>
            <a:ext cx="3509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rgbClr val="008080"/>
                </a:solidFill>
              </a:rPr>
              <a:t>Présentation de l’équipe :</a:t>
            </a:r>
          </a:p>
          <a:p>
            <a:endParaRPr lang="fr-FR" altLang="fr-FR" b="1" dirty="0">
              <a:solidFill>
                <a:srgbClr val="008080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16D1BCE-626D-D85D-A8BB-48D50D346E7A}"/>
              </a:ext>
            </a:extLst>
          </p:cNvPr>
          <p:cNvGrpSpPr/>
          <p:nvPr/>
        </p:nvGrpSpPr>
        <p:grpSpPr>
          <a:xfrm>
            <a:off x="2843213" y="2839584"/>
            <a:ext cx="5460739" cy="2825410"/>
            <a:chOff x="2843213" y="2839584"/>
            <a:chExt cx="5460739" cy="2825410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48B3EEEE-DDC2-0571-7F8D-CC511F649D03}"/>
                </a:ext>
              </a:extLst>
            </p:cNvPr>
            <p:cNvSpPr/>
            <p:nvPr/>
          </p:nvSpPr>
          <p:spPr bwMode="auto">
            <a:xfrm>
              <a:off x="4728939" y="2839584"/>
              <a:ext cx="1643286" cy="509588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Richard Biertu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Responsable du service</a:t>
              </a: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C0C4B6A3-FA90-AF46-B915-6F7433093B19}"/>
                </a:ext>
              </a:extLst>
            </p:cNvPr>
            <p:cNvSpPr/>
            <p:nvPr/>
          </p:nvSpPr>
          <p:spPr bwMode="auto">
            <a:xfrm>
              <a:off x="6660666" y="3465400"/>
              <a:ext cx="1643286" cy="509588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Hélène Gombi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Réservation Locatif</a:t>
              </a: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6E7ED96-3B9E-BF9D-FF05-AE83E8C287C2}"/>
                </a:ext>
              </a:extLst>
            </p:cNvPr>
            <p:cNvSpPr/>
            <p:nvPr/>
          </p:nvSpPr>
          <p:spPr bwMode="auto">
            <a:xfrm>
              <a:off x="2843213" y="3450319"/>
              <a:ext cx="1643286" cy="509588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Anne Rotary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Responsable Locatif</a:t>
              </a: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73E70BA8-BA73-BF06-B075-5E869D094552}"/>
                </a:ext>
              </a:extLst>
            </p:cNvPr>
            <p:cNvSpPr/>
            <p:nvPr/>
          </p:nvSpPr>
          <p:spPr bwMode="auto">
            <a:xfrm>
              <a:off x="2905224" y="4211673"/>
              <a:ext cx="1643286" cy="509588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Melody Reino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Contrat d’apprentissage</a:t>
              </a: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83E1EE1-DBE4-C18A-1D74-BFF3E247FD12}"/>
                </a:ext>
              </a:extLst>
            </p:cNvPr>
            <p:cNvSpPr/>
            <p:nvPr/>
          </p:nvSpPr>
          <p:spPr bwMode="auto">
            <a:xfrm>
              <a:off x="6660666" y="4206549"/>
              <a:ext cx="1643286" cy="509588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Virginie Bourglaud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Réservation groupe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A3BC710-1F37-F7BD-57BE-B4AF8C4A9763}"/>
                </a:ext>
              </a:extLst>
            </p:cNvPr>
            <p:cNvSpPr/>
            <p:nvPr/>
          </p:nvSpPr>
          <p:spPr bwMode="auto">
            <a:xfrm>
              <a:off x="4700364" y="5155406"/>
              <a:ext cx="1643286" cy="509588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Patricia Ricoh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Secrétaire Comptable</a:t>
              </a: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E272D0C6-B691-0DC2-297F-C60442981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511 -0.06528 L -4.44444E-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4">
            <a:extLst>
              <a:ext uri="{FF2B5EF4-FFF2-40B4-BE49-F238E27FC236}">
                <a16:creationId xmlns:a16="http://schemas.microsoft.com/office/drawing/2014/main" id="{A2CA182E-5CFD-2977-6489-CC3D6D3A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AutoShape 22">
            <a:extLst>
              <a:ext uri="{FF2B5EF4-FFF2-40B4-BE49-F238E27FC236}">
                <a16:creationId xmlns:a16="http://schemas.microsoft.com/office/drawing/2014/main" id="{7F943A36-224F-2829-4437-A0E8F756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5125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66B35B4A-F93A-FACB-F138-69148E49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0D229B56-E3F4-3B89-47D0-0A515F85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45FCA73D-F4B7-420E-0C7B-3C825AD1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276DCC4E-5EA8-E0CF-B820-35CDDEB3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606BA36E-BC37-978F-D77B-55C63274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29">
            <a:extLst>
              <a:ext uri="{FF2B5EF4-FFF2-40B4-BE49-F238E27FC236}">
                <a16:creationId xmlns:a16="http://schemas.microsoft.com/office/drawing/2014/main" id="{20CB20A1-60C3-773C-E8F1-288B4F95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5131" name="Text Box 4">
            <a:extLst>
              <a:ext uri="{FF2B5EF4-FFF2-40B4-BE49-F238E27FC236}">
                <a16:creationId xmlns:a16="http://schemas.microsoft.com/office/drawing/2014/main" id="{357BAC44-1C6B-D632-6003-6AD985CA2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5132" name="Text Box 4">
            <a:extLst>
              <a:ext uri="{FF2B5EF4-FFF2-40B4-BE49-F238E27FC236}">
                <a16:creationId xmlns:a16="http://schemas.microsoft.com/office/drawing/2014/main" id="{C7582CE9-112F-ADBF-F46A-DC9170DF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CA SLA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33" name="Text Box 4">
            <a:extLst>
              <a:ext uri="{FF2B5EF4-FFF2-40B4-BE49-F238E27FC236}">
                <a16:creationId xmlns:a16="http://schemas.microsoft.com/office/drawing/2014/main" id="{17930437-EF1F-0A13-E6F3-C26445D2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34" name="Picture 14" descr="Les hortillonnages CDT somme">
            <a:extLst>
              <a:ext uri="{FF2B5EF4-FFF2-40B4-BE49-F238E27FC236}">
                <a16:creationId xmlns:a16="http://schemas.microsoft.com/office/drawing/2014/main" id="{D6D41B17-142D-1FD2-3578-9346B9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LeHourdel_obsphoques_aout05_DM">
            <a:extLst>
              <a:ext uri="{FF2B5EF4-FFF2-40B4-BE49-F238E27FC236}">
                <a16:creationId xmlns:a16="http://schemas.microsoft.com/office/drawing/2014/main" id="{01342B6F-4DFF-F36A-6E52-C5E152FE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IMG_0117">
            <a:extLst>
              <a:ext uri="{FF2B5EF4-FFF2-40B4-BE49-F238E27FC236}">
                <a16:creationId xmlns:a16="http://schemas.microsoft.com/office/drawing/2014/main" id="{BD26C777-AD83-69D3-B3B7-F04B926A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1" name="Rectangle 17">
            <a:extLst>
              <a:ext uri="{FF2B5EF4-FFF2-40B4-BE49-F238E27FC236}">
                <a16:creationId xmlns:a16="http://schemas.microsoft.com/office/drawing/2014/main" id="{BE77C114-F714-84C1-91CB-AD663B01E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924175"/>
            <a:ext cx="59801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Année 2009</a:t>
            </a:r>
            <a:br>
              <a:rPr lang="fr-FR" sz="4400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4400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Point sur l’activité</a:t>
            </a:r>
            <a:r>
              <a:rPr lang="fr-FR" sz="4000" dirty="0">
                <a:solidFill>
                  <a:schemeClr val="tx2"/>
                </a:solidFill>
                <a:latin typeface="Times" charset="0"/>
              </a:rPr>
              <a:t> </a:t>
            </a:r>
            <a:br>
              <a:rPr lang="fr-FR" sz="4000" dirty="0">
                <a:solidFill>
                  <a:schemeClr val="tx2"/>
                </a:solidFill>
                <a:latin typeface="Times" charset="0"/>
              </a:rPr>
            </a:br>
            <a:endParaRPr lang="fr-FR" sz="4000" b="1" dirty="0">
              <a:solidFill>
                <a:srgbClr val="1D6B6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4FF5C9-B587-FFE8-1C37-66A4D860B5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14">
            <a:extLst>
              <a:ext uri="{FF2B5EF4-FFF2-40B4-BE49-F238E27FC236}">
                <a16:creationId xmlns:a16="http://schemas.microsoft.com/office/drawing/2014/main" id="{43C323CD-3C7D-2313-33C4-B7B7D4D18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573463"/>
            <a:ext cx="77041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fr-FR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Augmentation</a:t>
            </a:r>
            <a:r>
              <a:rPr lang="fr-FR" b="1" dirty="0">
                <a:solidFill>
                  <a:srgbClr val="C81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fr-FR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du chiffre d’affaires global + 3 %</a:t>
            </a:r>
          </a:p>
          <a:p>
            <a:pPr>
              <a:defRPr/>
            </a:pPr>
            <a:r>
              <a:rPr lang="fr-FR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malgré des conditions économiques peu favorables</a:t>
            </a:r>
          </a:p>
          <a:p>
            <a:pPr>
              <a:defRPr/>
            </a:pPr>
            <a:endParaRPr lang="fr-FR" b="1" dirty="0">
              <a:solidFill>
                <a:srgbClr val="1D6B6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>
              <a:defRPr/>
            </a:pPr>
            <a:r>
              <a:rPr lang="fr-FR" b="1" dirty="0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Apport des gîtes en hausse</a:t>
            </a:r>
            <a:endParaRPr lang="fr-FR" sz="40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  <a:p>
            <a:pPr algn="r">
              <a:defRPr/>
            </a:pPr>
            <a:endParaRPr lang="fr-FR" sz="3600" dirty="0">
              <a:solidFill>
                <a:srgbClr val="505050"/>
              </a:solidFill>
              <a:latin typeface="MankSans-Medium" charset="0"/>
              <a:ea typeface="ＭＳ Ｐゴシック" pitchFamily="48" charset="-128"/>
            </a:endParaRPr>
          </a:p>
        </p:txBody>
      </p:sp>
      <p:sp>
        <p:nvSpPr>
          <p:cNvPr id="6148" name="AutoShape 22">
            <a:extLst>
              <a:ext uri="{FF2B5EF4-FFF2-40B4-BE49-F238E27FC236}">
                <a16:creationId xmlns:a16="http://schemas.microsoft.com/office/drawing/2014/main" id="{1900FF44-DBF9-475E-79B5-B0E2A6F5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6149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9A833F79-00B3-E0BE-0D8F-6EDA018A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8F9224D8-3196-73CA-9167-6E9D4F98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095A0005-7174-2DDF-706D-35A41ADA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BDE72D8B-F281-0E81-F7D3-4463BA65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005A7307-A36C-4840-F50C-3002B129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29">
            <a:extLst>
              <a:ext uri="{FF2B5EF4-FFF2-40B4-BE49-F238E27FC236}">
                <a16:creationId xmlns:a16="http://schemas.microsoft.com/office/drawing/2014/main" id="{516C34E6-6C20-073D-30D4-88806EA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6155" name="Text Box 4">
            <a:extLst>
              <a:ext uri="{FF2B5EF4-FFF2-40B4-BE49-F238E27FC236}">
                <a16:creationId xmlns:a16="http://schemas.microsoft.com/office/drawing/2014/main" id="{CC13F34A-5F6E-6378-7621-9F7746C6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6156" name="Text Box 4">
            <a:extLst>
              <a:ext uri="{FF2B5EF4-FFF2-40B4-BE49-F238E27FC236}">
                <a16:creationId xmlns:a16="http://schemas.microsoft.com/office/drawing/2014/main" id="{6F8066E8-051A-326E-C2AF-838C2235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57" name="Text Box 4">
            <a:extLst>
              <a:ext uri="{FF2B5EF4-FFF2-40B4-BE49-F238E27FC236}">
                <a16:creationId xmlns:a16="http://schemas.microsoft.com/office/drawing/2014/main" id="{4BC81027-33B7-D8D3-16DB-6358AC2D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158" name="Picture 14" descr="Les hortillonnages CDT somme">
            <a:extLst>
              <a:ext uri="{FF2B5EF4-FFF2-40B4-BE49-F238E27FC236}">
                <a16:creationId xmlns:a16="http://schemas.microsoft.com/office/drawing/2014/main" id="{C6C69ADB-01B9-DC0B-D790-AB2C850C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LeHourdel_obsphoques_aout05_DM">
            <a:extLst>
              <a:ext uri="{FF2B5EF4-FFF2-40B4-BE49-F238E27FC236}">
                <a16:creationId xmlns:a16="http://schemas.microsoft.com/office/drawing/2014/main" id="{B1D5576F-F635-5E43-D4D3-AA4135B5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IMG_0117">
            <a:extLst>
              <a:ext uri="{FF2B5EF4-FFF2-40B4-BE49-F238E27FC236}">
                <a16:creationId xmlns:a16="http://schemas.microsoft.com/office/drawing/2014/main" id="{4713D823-C573-C163-024E-D08025F4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9" name="Rectangle 17">
            <a:extLst>
              <a:ext uri="{FF2B5EF4-FFF2-40B4-BE49-F238E27FC236}">
                <a16:creationId xmlns:a16="http://schemas.microsoft.com/office/drawing/2014/main" id="{9A769216-171C-ADEC-4242-9E3B811C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2060575"/>
            <a:ext cx="512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u="sng">
                <a:solidFill>
                  <a:srgbClr val="880C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Le chiffre d’affaires 2009</a:t>
            </a:r>
          </a:p>
        </p:txBody>
      </p:sp>
      <p:sp>
        <p:nvSpPr>
          <p:cNvPr id="161810" name="Rectangle 18">
            <a:extLst>
              <a:ext uri="{FF2B5EF4-FFF2-40B4-BE49-F238E27FC236}">
                <a16:creationId xmlns:a16="http://schemas.microsoft.com/office/drawing/2014/main" id="{208706E6-8D45-37F0-46BC-905F22BD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3173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4000" b="1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2 471 990 €</a:t>
            </a:r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1DF5B4BD-4475-0B6E-2750-5154A652D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" y="3141663"/>
            <a:ext cx="457200" cy="0"/>
          </a:xfrm>
          <a:prstGeom prst="line">
            <a:avLst/>
          </a:prstGeom>
          <a:noFill/>
          <a:ln w="44450">
            <a:solidFill>
              <a:srgbClr val="880C0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DE36DB-DAE7-2CA6-5049-3664AD5DFA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4">
            <a:extLst>
              <a:ext uri="{FF2B5EF4-FFF2-40B4-BE49-F238E27FC236}">
                <a16:creationId xmlns:a16="http://schemas.microsoft.com/office/drawing/2014/main" id="{2BD5AE02-38D9-05BE-6172-E69781ED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AutoShape 22">
            <a:extLst>
              <a:ext uri="{FF2B5EF4-FFF2-40B4-BE49-F238E27FC236}">
                <a16:creationId xmlns:a16="http://schemas.microsoft.com/office/drawing/2014/main" id="{DDDB7E8E-F886-02B0-529F-E5A6989B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7173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AC3DBA38-69FF-605B-C2DA-6072C623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8C9576E0-0FDF-965B-5A1E-E1BF6B07C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EA494D1B-BE61-9C6B-D2C2-E8C48668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838C2AC6-4D80-568D-DA9C-CD6AEA27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E11DA28F-5587-47C7-9A32-9EAFC3C1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29">
            <a:extLst>
              <a:ext uri="{FF2B5EF4-FFF2-40B4-BE49-F238E27FC236}">
                <a16:creationId xmlns:a16="http://schemas.microsoft.com/office/drawing/2014/main" id="{F641858B-9D15-E2CF-4747-73D7108D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7179" name="Text Box 4">
            <a:extLst>
              <a:ext uri="{FF2B5EF4-FFF2-40B4-BE49-F238E27FC236}">
                <a16:creationId xmlns:a16="http://schemas.microsoft.com/office/drawing/2014/main" id="{7FF95E2A-2886-61C8-F64A-79C5A015F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7180" name="Text Box 4">
            <a:extLst>
              <a:ext uri="{FF2B5EF4-FFF2-40B4-BE49-F238E27FC236}">
                <a16:creationId xmlns:a16="http://schemas.microsoft.com/office/drawing/2014/main" id="{7EAD8CE2-FC7E-4FDA-BC53-513BAE387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81" name="Text Box 4">
            <a:extLst>
              <a:ext uri="{FF2B5EF4-FFF2-40B4-BE49-F238E27FC236}">
                <a16:creationId xmlns:a16="http://schemas.microsoft.com/office/drawing/2014/main" id="{B90F222E-9713-48F6-78DA-21E26AF4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182" name="Picture 14" descr="Les hortillonnages CDT somme">
            <a:extLst>
              <a:ext uri="{FF2B5EF4-FFF2-40B4-BE49-F238E27FC236}">
                <a16:creationId xmlns:a16="http://schemas.microsoft.com/office/drawing/2014/main" id="{BA490D3C-196E-D9F4-4FDA-3F3F1673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LeHourdel_obsphoques_aout05_DM">
            <a:extLst>
              <a:ext uri="{FF2B5EF4-FFF2-40B4-BE49-F238E27FC236}">
                <a16:creationId xmlns:a16="http://schemas.microsoft.com/office/drawing/2014/main" id="{ED8F44CA-296C-EA5A-F8BD-11C76ECB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IMG_0117">
            <a:extLst>
              <a:ext uri="{FF2B5EF4-FFF2-40B4-BE49-F238E27FC236}">
                <a16:creationId xmlns:a16="http://schemas.microsoft.com/office/drawing/2014/main" id="{8EE1494D-D9A1-481F-7AB5-91995114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>
            <a:extLst>
              <a:ext uri="{FF2B5EF4-FFF2-40B4-BE49-F238E27FC236}">
                <a16:creationId xmlns:a16="http://schemas.microsoft.com/office/drawing/2014/main" id="{79A1394D-CA8E-883D-B253-A129154B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3311525"/>
            <a:ext cx="708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27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i="1"/>
              <a:t>	</a:t>
            </a:r>
            <a:endParaRPr lang="fr-FR" altLang="fr-FR"/>
          </a:p>
          <a:p>
            <a:endParaRPr lang="fr-FR" altLang="fr-FR"/>
          </a:p>
        </p:txBody>
      </p:sp>
      <p:pic>
        <p:nvPicPr>
          <p:cNvPr id="7186" name="Picture 19" descr="SLA 1a">
            <a:extLst>
              <a:ext uri="{FF2B5EF4-FFF2-40B4-BE49-F238E27FC236}">
                <a16:creationId xmlns:a16="http://schemas.microsoft.com/office/drawing/2014/main" id="{86ECEF5F-FF40-89F7-7C9B-6C70F1FD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532812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878675D-7AE1-994E-7293-ECF98356A7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4">
            <a:extLst>
              <a:ext uri="{FF2B5EF4-FFF2-40B4-BE49-F238E27FC236}">
                <a16:creationId xmlns:a16="http://schemas.microsoft.com/office/drawing/2014/main" id="{42FCC771-D3EC-9A00-13A2-B7E5D5AD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AutoShape 22">
            <a:extLst>
              <a:ext uri="{FF2B5EF4-FFF2-40B4-BE49-F238E27FC236}">
                <a16:creationId xmlns:a16="http://schemas.microsoft.com/office/drawing/2014/main" id="{E2350494-9118-F533-D57A-3FACF92D1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8197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05B3A361-45D8-2FF9-E0FD-B9DD0D0F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046ACF00-733C-CB30-D7D4-8C627E6C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5B67022D-20C8-A287-9D98-2590C8F8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E86BB80D-1943-0C8D-94A4-ADA772B4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9F75736A-5CA2-23E3-DDF4-E2B578F2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AutoShape 29">
            <a:extLst>
              <a:ext uri="{FF2B5EF4-FFF2-40B4-BE49-F238E27FC236}">
                <a16:creationId xmlns:a16="http://schemas.microsoft.com/office/drawing/2014/main" id="{45A870DA-CB14-E715-8C8C-3342999B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8203" name="Text Box 4">
            <a:extLst>
              <a:ext uri="{FF2B5EF4-FFF2-40B4-BE49-F238E27FC236}">
                <a16:creationId xmlns:a16="http://schemas.microsoft.com/office/drawing/2014/main" id="{DFA81BB2-F6EA-768A-4E71-8607EF5F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8204" name="Text Box 4">
            <a:extLst>
              <a:ext uri="{FF2B5EF4-FFF2-40B4-BE49-F238E27FC236}">
                <a16:creationId xmlns:a16="http://schemas.microsoft.com/office/drawing/2014/main" id="{01708D29-9772-91A5-8F88-F5036966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05" name="Text Box 4">
            <a:extLst>
              <a:ext uri="{FF2B5EF4-FFF2-40B4-BE49-F238E27FC236}">
                <a16:creationId xmlns:a16="http://schemas.microsoft.com/office/drawing/2014/main" id="{17D08A02-9E1A-05D2-6EC0-17E1D607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206" name="Picture 14" descr="Les hortillonnages CDT somme">
            <a:extLst>
              <a:ext uri="{FF2B5EF4-FFF2-40B4-BE49-F238E27FC236}">
                <a16:creationId xmlns:a16="http://schemas.microsoft.com/office/drawing/2014/main" id="{D6CDCDAE-4844-B938-D802-952D71AF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LeHourdel_obsphoques_aout05_DM">
            <a:extLst>
              <a:ext uri="{FF2B5EF4-FFF2-40B4-BE49-F238E27FC236}">
                <a16:creationId xmlns:a16="http://schemas.microsoft.com/office/drawing/2014/main" id="{82F34A02-D20E-C7A0-8DF7-1DB633AE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IMG_0117">
            <a:extLst>
              <a:ext uri="{FF2B5EF4-FFF2-40B4-BE49-F238E27FC236}">
                <a16:creationId xmlns:a16="http://schemas.microsoft.com/office/drawing/2014/main" id="{AE62B7C0-C0DC-87B9-D498-45FC9A23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>
            <a:extLst>
              <a:ext uri="{FF2B5EF4-FFF2-40B4-BE49-F238E27FC236}">
                <a16:creationId xmlns:a16="http://schemas.microsoft.com/office/drawing/2014/main" id="{8BEE58EB-6DA2-03A0-5CAA-45F158127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3311525"/>
            <a:ext cx="708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27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i="1"/>
              <a:t>	</a:t>
            </a:r>
            <a:endParaRPr lang="fr-FR" altLang="fr-FR"/>
          </a:p>
          <a:p>
            <a:endParaRPr lang="fr-FR" altLang="fr-FR"/>
          </a:p>
        </p:txBody>
      </p:sp>
      <p:pic>
        <p:nvPicPr>
          <p:cNvPr id="8210" name="Picture 19" descr="SLA 1b">
            <a:extLst>
              <a:ext uri="{FF2B5EF4-FFF2-40B4-BE49-F238E27FC236}">
                <a16:creationId xmlns:a16="http://schemas.microsoft.com/office/drawing/2014/main" id="{5F2DCD81-1267-3CD6-C238-B7EFED35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2204864"/>
            <a:ext cx="60483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3CA2CC-C82F-985C-A628-738CAAD76F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>
            <a:extLst>
              <a:ext uri="{FF2B5EF4-FFF2-40B4-BE49-F238E27FC236}">
                <a16:creationId xmlns:a16="http://schemas.microsoft.com/office/drawing/2014/main" id="{4685F350-3C88-1616-DEFB-DFCF9EE65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AutoShape 22">
            <a:extLst>
              <a:ext uri="{FF2B5EF4-FFF2-40B4-BE49-F238E27FC236}">
                <a16:creationId xmlns:a16="http://schemas.microsoft.com/office/drawing/2014/main" id="{385F16A7-B9E1-1F73-AF9B-22A23C7B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9221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C2A46025-55CF-56A3-A78E-89B6B8C9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117C3B63-D09C-B418-54E5-9E870B0E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2E8C2126-F2D8-228E-4C39-E5267848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73F15E24-FD3E-B7C3-3AC8-EF1BF54D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30A050D0-5223-F036-8C4C-7BC55958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29">
            <a:extLst>
              <a:ext uri="{FF2B5EF4-FFF2-40B4-BE49-F238E27FC236}">
                <a16:creationId xmlns:a16="http://schemas.microsoft.com/office/drawing/2014/main" id="{90252E34-4523-2B01-3DB8-DDEFD13CF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9227" name="Text Box 4">
            <a:extLst>
              <a:ext uri="{FF2B5EF4-FFF2-40B4-BE49-F238E27FC236}">
                <a16:creationId xmlns:a16="http://schemas.microsoft.com/office/drawing/2014/main" id="{A13A6372-70B6-2982-859E-02EAF9B9F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9228" name="Text Box 4">
            <a:extLst>
              <a:ext uri="{FF2B5EF4-FFF2-40B4-BE49-F238E27FC236}">
                <a16:creationId xmlns:a16="http://schemas.microsoft.com/office/drawing/2014/main" id="{F4A7EC9B-1D3C-B25E-C8D5-0C6AF0CA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88"/>
            <a:ext cx="2974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Rapport d’activité</a:t>
            </a:r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9" name="Text Box 4">
            <a:extLst>
              <a:ext uri="{FF2B5EF4-FFF2-40B4-BE49-F238E27FC236}">
                <a16:creationId xmlns:a16="http://schemas.microsoft.com/office/drawing/2014/main" id="{A6525FC9-7351-2812-CD63-A174873D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9230" name="Picture 14" descr="Les hortillonnages CDT somme">
            <a:extLst>
              <a:ext uri="{FF2B5EF4-FFF2-40B4-BE49-F238E27FC236}">
                <a16:creationId xmlns:a16="http://schemas.microsoft.com/office/drawing/2014/main" id="{963399CE-D909-9EA9-DF42-B28CAAC5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LeHourdel_obsphoques_aout05_DM">
            <a:extLst>
              <a:ext uri="{FF2B5EF4-FFF2-40B4-BE49-F238E27FC236}">
                <a16:creationId xmlns:a16="http://schemas.microsoft.com/office/drawing/2014/main" id="{873D1787-719E-34E5-CA07-795F5307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IMG_0117">
            <a:extLst>
              <a:ext uri="{FF2B5EF4-FFF2-40B4-BE49-F238E27FC236}">
                <a16:creationId xmlns:a16="http://schemas.microsoft.com/office/drawing/2014/main" id="{EE8C52AD-A167-D76C-5439-D336BA28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17">
            <a:extLst>
              <a:ext uri="{FF2B5EF4-FFF2-40B4-BE49-F238E27FC236}">
                <a16:creationId xmlns:a16="http://schemas.microsoft.com/office/drawing/2014/main" id="{0DAA0218-80EA-5B73-8025-090E89B4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1416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/>
          </a:p>
        </p:txBody>
      </p:sp>
      <p:pic>
        <p:nvPicPr>
          <p:cNvPr id="9234" name="Picture 19" descr="SLA 5">
            <a:extLst>
              <a:ext uri="{FF2B5EF4-FFF2-40B4-BE49-F238E27FC236}">
                <a16:creationId xmlns:a16="http://schemas.microsoft.com/office/drawing/2014/main" id="{2C8A44F4-D6E1-173F-6D98-BDDF0CA4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59039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466BD11-3935-D153-4A83-9EB06C690B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4">
            <a:extLst>
              <a:ext uri="{FF2B5EF4-FFF2-40B4-BE49-F238E27FC236}">
                <a16:creationId xmlns:a16="http://schemas.microsoft.com/office/drawing/2014/main" id="{6A5EA1AC-BF48-3881-DCE5-79C6D966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860800"/>
            <a:ext cx="61198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 sz="40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  <a:p>
            <a:pPr algn="r"/>
            <a:endParaRPr lang="fr-FR" altLang="fr-FR" sz="3600">
              <a:solidFill>
                <a:srgbClr val="505050"/>
              </a:solidFill>
              <a:latin typeface="MankSans-Medium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AutoShape 22">
            <a:extLst>
              <a:ext uri="{FF2B5EF4-FFF2-40B4-BE49-F238E27FC236}">
                <a16:creationId xmlns:a16="http://schemas.microsoft.com/office/drawing/2014/main" id="{69893FB4-E089-9D87-EDCB-56EF86E6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447800"/>
            <a:ext cx="6300787" cy="304800"/>
          </a:xfrm>
          <a:prstGeom prst="roundRect">
            <a:avLst>
              <a:gd name="adj" fmla="val 16667"/>
            </a:avLst>
          </a:prstGeom>
          <a:solidFill>
            <a:srgbClr val="74134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0245" name="Picture 24" descr=" test2.jpg                                                      012C342F&#10;DISQUE DUR                     BC997269:">
            <a:extLst>
              <a:ext uri="{FF2B5EF4-FFF2-40B4-BE49-F238E27FC236}">
                <a16:creationId xmlns:a16="http://schemas.microsoft.com/office/drawing/2014/main" id="{130BA60E-BA5A-56EA-0019-5C18CB29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2971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5" descr="&#10;photo1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4BBC9B61-B9F1-BB4A-E496-B73FAA02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6" descr="&#10;photo2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C7F1CA35-59E4-D523-E070-A7C9C583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1524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7" descr="&#10;photo3.jpg                                                     012C42A0&#10;DISQUE DUR                     BC997269:">
            <a:extLst>
              <a:ext uri="{FF2B5EF4-FFF2-40B4-BE49-F238E27FC236}">
                <a16:creationId xmlns:a16="http://schemas.microsoft.com/office/drawing/2014/main" id="{340616FC-E933-FE50-6CF3-3CC07F3D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06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8" descr="barre-degrade-mauve.jpg                                        012C37FB&#10;DISQUE DUR                     BC997269:">
            <a:extLst>
              <a:ext uri="{FF2B5EF4-FFF2-40B4-BE49-F238E27FC236}">
                <a16:creationId xmlns:a16="http://schemas.microsoft.com/office/drawing/2014/main" id="{D403211F-4899-9E54-ADE0-67807CE1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71600"/>
            <a:ext cx="646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AutoShape 29">
            <a:extLst>
              <a:ext uri="{FF2B5EF4-FFF2-40B4-BE49-F238E27FC236}">
                <a16:creationId xmlns:a16="http://schemas.microsoft.com/office/drawing/2014/main" id="{2010D7D3-8D02-6FF1-133F-3EB077267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388" y="-179388"/>
            <a:ext cx="2617788" cy="900113"/>
          </a:xfrm>
          <a:prstGeom prst="roundRect">
            <a:avLst>
              <a:gd name="adj" fmla="val 16667"/>
            </a:avLst>
          </a:prstGeom>
          <a:solidFill>
            <a:srgbClr val="7413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fr-FR" altLang="fr-FR">
              <a:solidFill>
                <a:srgbClr val="741348"/>
              </a:solidFill>
            </a:endParaRPr>
          </a:p>
        </p:txBody>
      </p:sp>
      <p:sp>
        <p:nvSpPr>
          <p:cNvPr id="10251" name="Text Box 4">
            <a:extLst>
              <a:ext uri="{FF2B5EF4-FFF2-40B4-BE49-F238E27FC236}">
                <a16:creationId xmlns:a16="http://schemas.microsoft.com/office/drawing/2014/main" id="{0BD14551-770D-9F00-4A09-674B7D3E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8200"/>
            <a:ext cx="147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000">
                <a:solidFill>
                  <a:srgbClr val="50505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Lundi 19 avril 2010</a:t>
            </a:r>
          </a:p>
        </p:txBody>
      </p:sp>
      <p:sp>
        <p:nvSpPr>
          <p:cNvPr id="10252" name="Text Box 4">
            <a:extLst>
              <a:ext uri="{FF2B5EF4-FFF2-40B4-BE49-F238E27FC236}">
                <a16:creationId xmlns:a16="http://schemas.microsoft.com/office/drawing/2014/main" id="{CE11EA32-B4EC-8AFE-BB94-4D629760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9388"/>
            <a:ext cx="261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FR" altLang="fr-FR" sz="1800">
                <a:solidFill>
                  <a:schemeClr val="bg1"/>
                </a:solidFill>
                <a:latin typeface="MankSans-Medium" charset="0"/>
                <a:ea typeface="ＭＳ Ｐゴシック" panose="020B0600070205080204" pitchFamily="34" charset="-128"/>
              </a:rPr>
              <a:t>Prévisions</a:t>
            </a:r>
          </a:p>
          <a:p>
            <a:endParaRPr lang="fr-FR" altLang="fr-FR" sz="1000">
              <a:solidFill>
                <a:srgbClr val="1BB2C5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53" name="Text Box 4">
            <a:extLst>
              <a:ext uri="{FF2B5EF4-FFF2-40B4-BE49-F238E27FC236}">
                <a16:creationId xmlns:a16="http://schemas.microsoft.com/office/drawing/2014/main" id="{F5E565FD-BB1C-099B-B94B-ACBB10A16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44638"/>
            <a:ext cx="5976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8"/>
              </a:rPr>
              <a:t>www.somme-groupes.com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9"/>
              </a:rPr>
              <a:t>www.clevacances-somme.com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hlinkClick r:id="rId10"/>
              </a:rPr>
              <a:t>www.gites-de-france-somme.com</a:t>
            </a:r>
            <a:r>
              <a:rPr lang="fr-FR" altLang="fr-FR" sz="1000">
                <a:solidFill>
                  <a:srgbClr val="1BB2C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-</a:t>
            </a:r>
            <a:endParaRPr lang="fr-FR" altLang="fr-FR" sz="1000" b="1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54" name="Picture 14" descr="Les hortillonnages CDT somme">
            <a:extLst>
              <a:ext uri="{FF2B5EF4-FFF2-40B4-BE49-F238E27FC236}">
                <a16:creationId xmlns:a16="http://schemas.microsoft.com/office/drawing/2014/main" id="{69707E74-3D3B-7C72-AECD-F345A356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LeHourdel_obsphoques_aout05_DM">
            <a:extLst>
              <a:ext uri="{FF2B5EF4-FFF2-40B4-BE49-F238E27FC236}">
                <a16:creationId xmlns:a16="http://schemas.microsoft.com/office/drawing/2014/main" id="{FD3BFE73-E54E-4B0C-FB00-45085AD8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30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IMG_0117">
            <a:extLst>
              <a:ext uri="{FF2B5EF4-FFF2-40B4-BE49-F238E27FC236}">
                <a16:creationId xmlns:a16="http://schemas.microsoft.com/office/drawing/2014/main" id="{BF3A4FE6-2B29-2842-39E6-9BFFFF63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374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93" name="Rectangle 17">
            <a:extLst>
              <a:ext uri="{FF2B5EF4-FFF2-40B4-BE49-F238E27FC236}">
                <a16:creationId xmlns:a16="http://schemas.microsoft.com/office/drawing/2014/main" id="{5BE63BEE-AA67-AE08-DFE0-6AF5A21B5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63813"/>
            <a:ext cx="7847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fr-FR" sz="4000">
                <a:solidFill>
                  <a:schemeClr val="tx2"/>
                </a:solidFill>
                <a:latin typeface="Times" charset="0"/>
              </a:rPr>
            </a:br>
            <a:br>
              <a:rPr lang="fr-FR" sz="4000">
                <a:solidFill>
                  <a:schemeClr val="tx2"/>
                </a:solidFill>
                <a:latin typeface="Times" charset="0"/>
              </a:rPr>
            </a:br>
            <a:r>
              <a:rPr lang="fr-FR" sz="4400" b="1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Année 2010</a:t>
            </a:r>
            <a:br>
              <a:rPr lang="fr-FR" sz="4400" b="1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4400" b="1">
                <a:solidFill>
                  <a:srgbClr val="1D6B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Prévisions</a:t>
            </a:r>
            <a:r>
              <a:rPr lang="fr-FR" sz="4000">
                <a:solidFill>
                  <a:schemeClr val="tx2"/>
                </a:solidFill>
                <a:latin typeface="Times" charset="0"/>
              </a:rPr>
              <a:t> </a:t>
            </a:r>
            <a:br>
              <a:rPr lang="fr-FR" sz="4000">
                <a:solidFill>
                  <a:schemeClr val="tx2"/>
                </a:solidFill>
                <a:latin typeface="Times" charset="0"/>
              </a:rPr>
            </a:br>
            <a:endParaRPr lang="fr-FR" sz="4000">
              <a:solidFill>
                <a:schemeClr val="tx2"/>
              </a:solidFill>
              <a:latin typeface="Times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784D7C-4EBF-3312-C52C-282CB27913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DISQUE DUR:Applications:Microsoft Office X:Modèles:Présentations:Modèles:Nouvelle présentation</Template>
  <TotalTime>2190</TotalTime>
  <Words>431</Words>
  <Application>Microsoft Office PowerPoint</Application>
  <PresentationFormat>Affichage à l'écran (4:3)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MankSans-Medium</vt:lpstr>
      <vt:lpstr>Times</vt:lpstr>
      <vt:lpstr>Trebuchet MS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STEVENS EDITIONS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BELLEVALLEE</dc:creator>
  <cp:lastModifiedBy>Clic-Formation</cp:lastModifiedBy>
  <cp:revision>165</cp:revision>
  <dcterms:created xsi:type="dcterms:W3CDTF">2009-03-17T08:43:36Z</dcterms:created>
  <dcterms:modified xsi:type="dcterms:W3CDTF">2023-11-14T09:19:03Z</dcterms:modified>
</cp:coreProperties>
</file>